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8" r:id="rId4"/>
    <p:sldId id="274" r:id="rId5"/>
    <p:sldId id="269" r:id="rId6"/>
    <p:sldId id="260" r:id="rId7"/>
    <p:sldId id="261" r:id="rId8"/>
    <p:sldId id="270" r:id="rId9"/>
    <p:sldId id="276" r:id="rId10"/>
    <p:sldId id="264" r:id="rId11"/>
    <p:sldId id="277" r:id="rId12"/>
    <p:sldId id="278" r:id="rId13"/>
    <p:sldId id="281" r:id="rId14"/>
    <p:sldId id="285" r:id="rId15"/>
    <p:sldId id="286" r:id="rId16"/>
    <p:sldId id="287" r:id="rId17"/>
    <p:sldId id="292" r:id="rId18"/>
    <p:sldId id="291" r:id="rId19"/>
    <p:sldId id="293" r:id="rId20"/>
    <p:sldId id="275" r:id="rId21"/>
    <p:sldId id="303" r:id="rId22"/>
    <p:sldId id="304" r:id="rId23"/>
    <p:sldId id="295" r:id="rId24"/>
    <p:sldId id="306" r:id="rId25"/>
    <p:sldId id="307" r:id="rId26"/>
    <p:sldId id="308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DFAAF-CF59-42A2-A6F8-696B61CCF4F6}" v="60" dt="2025-06-05T15:33:09.465"/>
    <p1510:client id="{E5288789-336F-48E0-BC8A-C1A9AA9C079A}" v="2" dt="2025-06-05T16:50:26.9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apelli Arunchand" userId="591799de5739c5e3" providerId="LiveId" clId="{E5288789-336F-48E0-BC8A-C1A9AA9C079A}"/>
    <pc:docChg chg="undo custSel modSld">
      <pc:chgData name="Cherapelli Arunchand" userId="591799de5739c5e3" providerId="LiveId" clId="{E5288789-336F-48E0-BC8A-C1A9AA9C079A}" dt="2025-06-05T16:51:34.119" v="578" actId="20577"/>
      <pc:docMkLst>
        <pc:docMk/>
      </pc:docMkLst>
      <pc:sldChg chg="modSp mod">
        <pc:chgData name="Cherapelli Arunchand" userId="591799de5739c5e3" providerId="LiveId" clId="{E5288789-336F-48E0-BC8A-C1A9AA9C079A}" dt="2025-06-05T16:51:34.119" v="578" actId="20577"/>
        <pc:sldMkLst>
          <pc:docMk/>
          <pc:sldMk cId="1171689389" sldId="308"/>
        </pc:sldMkLst>
        <pc:spChg chg="mod">
          <ac:chgData name="Cherapelli Arunchand" userId="591799de5739c5e3" providerId="LiveId" clId="{E5288789-336F-48E0-BC8A-C1A9AA9C079A}" dt="2025-06-05T16:51:34.119" v="578" actId="20577"/>
          <ac:spMkLst>
            <pc:docMk/>
            <pc:sldMk cId="1171689389" sldId="308"/>
            <ac:spMk id="3" creationId="{9EEA86C1-6CC4-6F56-0CCB-03497225FBF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4F174-4694-4A52-9150-B865C1C3491D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3E7E9-6420-44F6-83EF-61C20419E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18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6005E-0385-4656-B235-8D695AA44AF4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8D6E9-E76A-4314-A56D-D22C7B44D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2071678"/>
            <a:ext cx="8177562" cy="12133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CUSTO</a:t>
            </a: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CHURN PREDICTION USING MACHINE LEARINING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12576" y="3573016"/>
            <a:ext cx="5613204" cy="1856248"/>
          </a:xfrm>
        </p:spPr>
        <p:txBody>
          <a:bodyPr>
            <a:normAutofit fontScale="92500"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By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J.VAMSHI– 227Z1A1224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M.ARUN KUMAR  –  227Z1A1238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B.NAVADEEP–  237Z5A1202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nnrg header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2852"/>
            <a:ext cx="7786742" cy="1285884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857356" y="1357298"/>
            <a:ext cx="444737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SCHOOL OF ENGINEERING</a:t>
            </a:r>
          </a:p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sz="1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DEPARTMENT OF INFORMATION TECHNOLOGY</a:t>
            </a:r>
            <a:endParaRPr kumimoji="0" lang="en-US" sz="18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830153" y="5386422"/>
            <a:ext cx="5613204" cy="1328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the Guidance of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Mrs.S.RADHIKA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– Assistant professor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HARDWARE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584" y="1484784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ystem:Windows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Language:Python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Tool: Visual Studio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Database:SQLite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:Flask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40769"/>
            <a:ext cx="4041775" cy="78377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4825"/>
            <a:ext cx="4041775" cy="410445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Processor:i5 or i7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Disk:120GB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Atleast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8GB</a:t>
            </a:r>
          </a:p>
          <a:p>
            <a:pPr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is a critical step in preparing the dataset for training and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the machine learning model. This phase ensures that the data is 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clean, relevant, and formatted appropriately to achieve the best performance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the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datasets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Balancing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dataset into training and test set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1257003"/>
          </a:xfrm>
        </p:spPr>
        <p:txBody>
          <a:bodyPr>
            <a:normAutofit fontScale="90000"/>
          </a:bodyPr>
          <a:lstStyle/>
          <a:p>
            <a:r>
              <a:rPr lang="en-AU" sz="4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b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MODULES: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Employee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Customer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5249-CC00-0444-E1B8-CB5468F2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9D1E9-9846-5166-3AFE-91D9263274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5616" y="1412895"/>
            <a:ext cx="6552728" cy="46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0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C9B9-3C4D-C05F-8F5C-CB9AB22B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668AF-487E-DBFB-2AEF-4305ED56E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2187" y="1417638"/>
            <a:ext cx="4819625" cy="474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6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4DE7-8E53-22B3-C245-9851E8F3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CAD90-5266-0C6F-F754-0099582EC9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06129" y="1340768"/>
            <a:ext cx="3531741" cy="51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8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D85C-5E50-6875-E2EA-6D07F5EB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A1C16F-C707-A69D-6D0C-67E628110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42" y="1600200"/>
            <a:ext cx="5320315" cy="4525963"/>
          </a:xfrm>
        </p:spPr>
      </p:pic>
    </p:spTree>
    <p:extLst>
      <p:ext uri="{BB962C8B-B14F-4D97-AF65-F5344CB8AC3E}">
        <p14:creationId xmlns:p14="http://schemas.microsoft.com/office/powerpoint/2010/main" val="201145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E952-C3D8-B36D-978B-DE2D6A11F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r>
              <a:rPr lang="en-AU" dirty="0"/>
              <a:t>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EF1339-D477-E51E-FFDA-6A1D7AB6F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</p:spTree>
    <p:extLst>
      <p:ext uri="{BB962C8B-B14F-4D97-AF65-F5344CB8AC3E}">
        <p14:creationId xmlns:p14="http://schemas.microsoft.com/office/powerpoint/2010/main" val="899720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575-CCD0-42AD-854B-1004E434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CHART DIAGRAM</a:t>
            </a:r>
            <a:r>
              <a:rPr lang="en-AU" dirty="0"/>
              <a:t>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3C7E8B-C9EB-A972-0423-82F9930E2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346" y="1600200"/>
            <a:ext cx="3017308" cy="4525963"/>
          </a:xfrm>
        </p:spPr>
      </p:pic>
    </p:spTree>
    <p:extLst>
      <p:ext uri="{BB962C8B-B14F-4D97-AF65-F5344CB8AC3E}">
        <p14:creationId xmlns:p14="http://schemas.microsoft.com/office/powerpoint/2010/main" val="248272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3821-7524-2220-7D84-7E31FA69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CA6A5-0EC8-B692-FBBB-8CFBF7E9D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 import Flask,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render_template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request, redirect,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url_for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session, flash,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send_file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flask_mail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 Mail, Message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joblib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sklearn.preprocessing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sklearn.preprocessing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sqlite3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sqlite3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random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string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1219200" marR="1908810">
              <a:lnSpc>
                <a:spcPct val="115000"/>
              </a:lnSpc>
              <a:spcBef>
                <a:spcPts val="360"/>
              </a:spcBef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1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1600200"/>
            <a:ext cx="7972452" cy="4686320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Hardware Requirements</a:t>
            </a:r>
            <a:endParaRPr lang="en-A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A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Testcases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buFont typeface="Wingdings" panose="05000000000000000000" pitchFamily="2" charset="2"/>
              <a:buChar char="Ø"/>
            </a:pPr>
            <a:endParaRPr lang="en-A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A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C0AF-B756-35C1-2C48-7085FA68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96" y="14842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17EDB-D4EE-C1D1-0795-CD6AC9A87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25621" b="7357"/>
          <a:stretch/>
        </p:blipFill>
        <p:spPr>
          <a:xfrm>
            <a:off x="1043608" y="1052736"/>
            <a:ext cx="6912768" cy="172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09DC3-E7E0-D205-5644-0660479EF122}"/>
              </a:ext>
            </a:extLst>
          </p:cNvPr>
          <p:cNvSpPr txBox="1"/>
          <p:nvPr/>
        </p:nvSpPr>
        <p:spPr>
          <a:xfrm>
            <a:off x="971600" y="3129222"/>
            <a:ext cx="7384574" cy="133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By executing program in python then it will prompt to a user Interface which is hosting by a local web. </a:t>
            </a:r>
            <a:r>
              <a:rPr lang="en-US" dirty="0" err="1"/>
              <a:t>i.e</a:t>
            </a:r>
            <a:r>
              <a:rPr lang="en-US" dirty="0"/>
              <a:t> Running on </a:t>
            </a:r>
            <a:r>
              <a:rPr lang="en-US" dirty="0">
                <a:hlinkClick r:id="rId3"/>
              </a:rPr>
              <a:t>http://127.0.0.1:5000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IN" dirty="0"/>
              <a:t>Opens the User Interface and login with credentials.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77FB1-62CE-968F-3ACA-7E501477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653136"/>
            <a:ext cx="5544617" cy="15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54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EE0D9-4AFF-0220-0070-0FE4C172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5256584" cy="288032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615C38-1A64-FF41-E967-8769382FE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789040"/>
            <a:ext cx="5400600" cy="25202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175006-E286-A21B-1F6A-076C73693FC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796136" y="1916832"/>
            <a:ext cx="1584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ECE87B-4F3D-6A83-9682-2F48A05AEC1B}"/>
              </a:ext>
            </a:extLst>
          </p:cNvPr>
          <p:cNvCxnSpPr>
            <a:cxnSpLocks/>
          </p:cNvCxnSpPr>
          <p:nvPr/>
        </p:nvCxnSpPr>
        <p:spPr>
          <a:xfrm>
            <a:off x="7380312" y="1916832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819461-DFF4-A61B-F122-2F226A26E353}"/>
              </a:ext>
            </a:extLst>
          </p:cNvPr>
          <p:cNvSpPr txBox="1"/>
          <p:nvPr/>
        </p:nvSpPr>
        <p:spPr>
          <a:xfrm>
            <a:off x="310134" y="4941168"/>
            <a:ext cx="253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clicking,choose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and predict risk…it will show list of risk customers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821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020D90-6C0A-78ED-1E37-750086B85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80728"/>
            <a:ext cx="6480720" cy="3892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0A081-EB5F-6CE5-49DF-1D4EFFCE2635}"/>
              </a:ext>
            </a:extLst>
          </p:cNvPr>
          <p:cNvSpPr txBox="1"/>
          <p:nvPr/>
        </p:nvSpPr>
        <p:spPr>
          <a:xfrm>
            <a:off x="1319236" y="4894196"/>
            <a:ext cx="548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download the list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clicking,”Download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Risk-Customers” and Churn Summary is available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78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5521-2D0F-F336-3CFC-F297E3A1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486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TESTCASES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C195219-AB75-DA87-2542-25FD5BDB1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270106"/>
              </p:ext>
            </p:extLst>
          </p:nvPr>
        </p:nvGraphicFramePr>
        <p:xfrm>
          <a:off x="-17188" y="620689"/>
          <a:ext cx="9161187" cy="614794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889975">
                  <a:extLst>
                    <a:ext uri="{9D8B030D-6E8A-4147-A177-3AD203B41FA5}">
                      <a16:colId xmlns:a16="http://schemas.microsoft.com/office/drawing/2014/main" val="4126045892"/>
                    </a:ext>
                  </a:extLst>
                </a:gridCol>
                <a:gridCol w="2010233">
                  <a:extLst>
                    <a:ext uri="{9D8B030D-6E8A-4147-A177-3AD203B41FA5}">
                      <a16:colId xmlns:a16="http://schemas.microsoft.com/office/drawing/2014/main" val="878941428"/>
                    </a:ext>
                  </a:extLst>
                </a:gridCol>
                <a:gridCol w="1492932">
                  <a:extLst>
                    <a:ext uri="{9D8B030D-6E8A-4147-A177-3AD203B41FA5}">
                      <a16:colId xmlns:a16="http://schemas.microsoft.com/office/drawing/2014/main" val="450796888"/>
                    </a:ext>
                  </a:extLst>
                </a:gridCol>
                <a:gridCol w="1704305">
                  <a:extLst>
                    <a:ext uri="{9D8B030D-6E8A-4147-A177-3AD203B41FA5}">
                      <a16:colId xmlns:a16="http://schemas.microsoft.com/office/drawing/2014/main" val="3978835345"/>
                    </a:ext>
                  </a:extLst>
                </a:gridCol>
                <a:gridCol w="1687618">
                  <a:extLst>
                    <a:ext uri="{9D8B030D-6E8A-4147-A177-3AD203B41FA5}">
                      <a16:colId xmlns:a16="http://schemas.microsoft.com/office/drawing/2014/main" val="2953373048"/>
                    </a:ext>
                  </a:extLst>
                </a:gridCol>
                <a:gridCol w="1376124">
                  <a:extLst>
                    <a:ext uri="{9D8B030D-6E8A-4147-A177-3AD203B41FA5}">
                      <a16:colId xmlns:a16="http://schemas.microsoft.com/office/drawing/2014/main" val="2705003634"/>
                    </a:ext>
                  </a:extLst>
                </a:gridCol>
              </a:tblGrid>
              <a:tr h="660885">
                <a:tc>
                  <a:txBody>
                    <a:bodyPr/>
                    <a:lstStyle/>
                    <a:p>
                      <a:pPr marL="69850" marR="23495" indent="-635" algn="ctr">
                        <a:spcBef>
                          <a:spcPts val="55"/>
                        </a:spcBef>
                        <a:buNone/>
                      </a:pPr>
                      <a:r>
                        <a:rPr lang="en-US" sz="1600" spc="-20" dirty="0">
                          <a:effectLst/>
                        </a:rPr>
                        <a:t>TEST CASE</a:t>
                      </a:r>
                      <a:endParaRPr lang="en-IN" sz="1600" dirty="0">
                        <a:effectLst/>
                      </a:endParaRPr>
                    </a:p>
                    <a:p>
                      <a:pPr marL="5715" algn="ctr">
                        <a:lnSpc>
                          <a:spcPts val="1285"/>
                        </a:lnSpc>
                        <a:buNone/>
                      </a:pPr>
                      <a:r>
                        <a:rPr lang="en-US" sz="1600" spc="-25" dirty="0">
                          <a:effectLst/>
                        </a:rPr>
                        <a:t>ID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 marR="128905" indent="-13970">
                        <a:spcBef>
                          <a:spcPts val="55"/>
                        </a:spcBef>
                        <a:buNone/>
                      </a:pPr>
                      <a:r>
                        <a:rPr lang="en-US" sz="1600" dirty="0">
                          <a:effectLst/>
                        </a:rPr>
                        <a:t>TEST</a:t>
                      </a:r>
                      <a:r>
                        <a:rPr lang="en-US" sz="1600" spc="-7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CASE </a:t>
                      </a:r>
                      <a:r>
                        <a:rPr lang="en-US" sz="1600" spc="-10" dirty="0">
                          <a:effectLst/>
                        </a:rPr>
                        <a:t>SCENARIO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spcBef>
                          <a:spcPts val="55"/>
                        </a:spcBef>
                        <a:buNone/>
                      </a:pPr>
                      <a:r>
                        <a:rPr lang="en-US" sz="1600" spc="-10" dirty="0">
                          <a:effectLst/>
                        </a:rPr>
                        <a:t>INPUTS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66040">
                        <a:spcBef>
                          <a:spcPts val="55"/>
                        </a:spcBef>
                        <a:buNone/>
                      </a:pPr>
                      <a:r>
                        <a:rPr lang="en-US" sz="1600" spc="-10" dirty="0">
                          <a:effectLst/>
                        </a:rPr>
                        <a:t>EXPECTED OUTPUT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241300">
                        <a:spcBef>
                          <a:spcPts val="55"/>
                        </a:spcBef>
                        <a:buNone/>
                      </a:pPr>
                      <a:r>
                        <a:rPr lang="en-US" sz="1600" spc="-10" dirty="0">
                          <a:effectLst/>
                        </a:rPr>
                        <a:t>ACTUAL OUTPUT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55"/>
                        </a:spcBef>
                        <a:buNone/>
                      </a:pPr>
                      <a:r>
                        <a:rPr lang="en-US" sz="1600" spc="-10" dirty="0">
                          <a:effectLst/>
                        </a:rPr>
                        <a:t>STATUS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48094816"/>
                  </a:ext>
                </a:extLst>
              </a:tr>
              <a:tr h="1818415"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40"/>
                        </a:spcBef>
                        <a:buNone/>
                      </a:pPr>
                      <a:r>
                        <a:rPr lang="en-US" sz="1600" spc="-5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21590" algn="just">
                        <a:spcBef>
                          <a:spcPts val="40"/>
                        </a:spcBef>
                        <a:buNone/>
                      </a:pPr>
                      <a:r>
                        <a:rPr lang="en-US" sz="1600" dirty="0">
                          <a:effectLst/>
                        </a:rPr>
                        <a:t>Login with by giving id number </a:t>
                      </a:r>
                      <a:r>
                        <a:rPr lang="en-US" sz="1600" spc="-20" dirty="0">
                          <a:effectLst/>
                        </a:rPr>
                        <a:t>and</a:t>
                      </a:r>
                      <a:endParaRPr lang="en-IN" sz="1600" dirty="0">
                        <a:effectLst/>
                      </a:endParaRPr>
                    </a:p>
                    <a:p>
                      <a:pPr marL="66675">
                        <a:buNone/>
                      </a:pPr>
                      <a:r>
                        <a:rPr lang="en-US" sz="1600" spc="-10" dirty="0">
                          <a:effectLst/>
                        </a:rPr>
                        <a:t>password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69215">
                        <a:spcBef>
                          <a:spcPts val="40"/>
                        </a:spcBef>
                        <a:buNone/>
                      </a:pPr>
                      <a:r>
                        <a:rPr lang="en-US" sz="1600" dirty="0">
                          <a:effectLst/>
                        </a:rPr>
                        <a:t>Enter</a:t>
                      </a:r>
                      <a:r>
                        <a:rPr lang="en-US" sz="1600" spc="-7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id number </a:t>
                      </a:r>
                      <a:r>
                        <a:rPr lang="en-US" sz="1600" spc="-20" dirty="0">
                          <a:effectLst/>
                        </a:rPr>
                        <a:t>and</a:t>
                      </a:r>
                      <a:endParaRPr lang="en-IN" sz="1600" dirty="0">
                        <a:effectLst/>
                      </a:endParaRPr>
                    </a:p>
                    <a:p>
                      <a:pPr marL="66675">
                        <a:buNone/>
                      </a:pPr>
                      <a:r>
                        <a:rPr lang="en-US" sz="1600" spc="-10" dirty="0">
                          <a:effectLst/>
                        </a:rPr>
                        <a:t>password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78740">
                        <a:spcBef>
                          <a:spcPts val="40"/>
                        </a:spcBef>
                        <a:buNone/>
                      </a:pPr>
                      <a:r>
                        <a:rPr lang="en-US" sz="1600" dirty="0">
                          <a:effectLst/>
                        </a:rPr>
                        <a:t>If given the </a:t>
                      </a:r>
                      <a:r>
                        <a:rPr lang="en-US" sz="1600" spc="-10" dirty="0">
                          <a:effectLst/>
                        </a:rPr>
                        <a:t>credentials </a:t>
                      </a:r>
                      <a:r>
                        <a:rPr lang="en-US" sz="1600" dirty="0">
                          <a:effectLst/>
                        </a:rPr>
                        <a:t>are</a:t>
                      </a:r>
                      <a:r>
                        <a:rPr lang="en-US" sz="1600" spc="-7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correct,</a:t>
                      </a:r>
                      <a:r>
                        <a:rPr lang="en-US" sz="1600" spc="-7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it </a:t>
                      </a:r>
                      <a:r>
                        <a:rPr lang="en-US" sz="1600" spc="-10" dirty="0">
                          <a:effectLst/>
                        </a:rPr>
                        <a:t>should</a:t>
                      </a:r>
                      <a:endParaRPr lang="en-IN" sz="1600" dirty="0">
                        <a:effectLst/>
                      </a:endParaRPr>
                    </a:p>
                    <a:p>
                      <a:pPr marL="67945" marR="153670">
                        <a:buNone/>
                        <a:tabLst>
                          <a:tab pos="523875" algn="l"/>
                        </a:tabLst>
                      </a:pPr>
                      <a:r>
                        <a:rPr lang="en-US" sz="1600" dirty="0">
                          <a:effectLst/>
                        </a:rPr>
                        <a:t>redirect to menu</a:t>
                      </a:r>
                      <a:r>
                        <a:rPr lang="en-US" sz="1600" spc="4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page or else you </a:t>
                      </a:r>
                      <a:r>
                        <a:rPr lang="en-US" sz="1600" spc="-20" dirty="0">
                          <a:effectLst/>
                        </a:rPr>
                        <a:t>have</a:t>
                      </a:r>
                      <a:r>
                        <a:rPr lang="en-US" sz="1600" dirty="0">
                          <a:effectLst/>
                        </a:rPr>
                        <a:t>	</a:t>
                      </a:r>
                      <a:r>
                        <a:rPr lang="en-US" sz="1600" spc="-30" dirty="0">
                          <a:effectLst/>
                        </a:rPr>
                        <a:t>to</a:t>
                      </a:r>
                      <a:endParaRPr lang="en-IN" sz="1600" dirty="0">
                        <a:effectLst/>
                      </a:endParaRPr>
                    </a:p>
                    <a:p>
                      <a:pPr marL="67945" marR="66040" algn="just">
                        <a:lnSpc>
                          <a:spcPts val="13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repeat</a:t>
                      </a:r>
                      <a:r>
                        <a:rPr lang="en-US" sz="1600" spc="17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the </a:t>
                      </a:r>
                      <a:r>
                        <a:rPr lang="en-US" sz="1600" spc="-10" dirty="0">
                          <a:effectLst/>
                        </a:rPr>
                        <a:t>process.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22860">
                        <a:spcBef>
                          <a:spcPts val="40"/>
                        </a:spcBef>
                        <a:buNone/>
                        <a:tabLst>
                          <a:tab pos="593725" algn="l"/>
                        </a:tabLst>
                      </a:pPr>
                      <a:r>
                        <a:rPr lang="en-US" sz="1600" spc="-20" dirty="0">
                          <a:effectLst/>
                        </a:rPr>
                        <a:t>The</a:t>
                      </a:r>
                      <a:r>
                        <a:rPr lang="en-US" sz="1600" dirty="0">
                          <a:effectLst/>
                        </a:rPr>
                        <a:t>	</a:t>
                      </a:r>
                      <a:r>
                        <a:rPr lang="en-US" sz="1600" spc="-20" dirty="0">
                          <a:effectLst/>
                        </a:rPr>
                        <a:t>menu </a:t>
                      </a:r>
                      <a:r>
                        <a:rPr lang="en-US" sz="1600" dirty="0">
                          <a:effectLst/>
                        </a:rPr>
                        <a:t>page is</a:t>
                      </a:r>
                      <a:endParaRPr lang="en-IN" sz="1600" dirty="0">
                        <a:effectLst/>
                      </a:endParaRPr>
                    </a:p>
                    <a:p>
                      <a:pPr marL="66675">
                        <a:buNone/>
                      </a:pPr>
                      <a:r>
                        <a:rPr lang="en-US" sz="1600" spc="-10" dirty="0">
                          <a:effectLst/>
                        </a:rPr>
                        <a:t>displayed</a:t>
                      </a:r>
                      <a:endParaRPr lang="en-IN" sz="1600" dirty="0">
                        <a:effectLst/>
                      </a:endParaRPr>
                    </a:p>
                    <a:p>
                      <a:pPr marL="66675" marR="80010">
                        <a:buNone/>
                      </a:pPr>
                      <a:r>
                        <a:rPr lang="en-US" sz="1600" spc="-10" dirty="0">
                          <a:effectLst/>
                        </a:rPr>
                        <a:t>successfully </a:t>
                      </a:r>
                      <a:r>
                        <a:rPr lang="en-US" sz="1600" dirty="0">
                          <a:effectLst/>
                        </a:rPr>
                        <a:t>if the</a:t>
                      </a:r>
                      <a:endParaRPr lang="en-IN" sz="1600" dirty="0">
                        <a:effectLst/>
                      </a:endParaRPr>
                    </a:p>
                    <a:p>
                      <a:pPr marL="66675" marR="80010">
                        <a:buNone/>
                      </a:pPr>
                      <a:r>
                        <a:rPr lang="en-US" sz="1600" spc="-10" dirty="0">
                          <a:effectLst/>
                        </a:rPr>
                        <a:t>credentials </a:t>
                      </a:r>
                      <a:r>
                        <a:rPr lang="en-US" sz="1600" dirty="0">
                          <a:effectLst/>
                        </a:rPr>
                        <a:t>are</a:t>
                      </a:r>
                      <a:r>
                        <a:rPr lang="en-US" sz="1600" spc="-25" dirty="0">
                          <a:effectLst/>
                        </a:rPr>
                        <a:t> </a:t>
                      </a:r>
                      <a:r>
                        <a:rPr lang="en-US" sz="1600" spc="-10" dirty="0">
                          <a:effectLst/>
                        </a:rPr>
                        <a:t>correct.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7170">
                        <a:spcBef>
                          <a:spcPts val="40"/>
                        </a:spcBef>
                        <a:buNone/>
                      </a:pPr>
                      <a:r>
                        <a:rPr lang="en-US" sz="1600" spc="-20">
                          <a:effectLst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5128687"/>
                  </a:ext>
                </a:extLst>
              </a:tr>
              <a:tr h="971035"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25"/>
                        </a:spcBef>
                        <a:buNone/>
                      </a:pPr>
                      <a:r>
                        <a:rPr lang="en-US" sz="1600" spc="-5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62865" algn="just">
                        <a:spcBef>
                          <a:spcPts val="30"/>
                        </a:spcBef>
                        <a:buNone/>
                      </a:pPr>
                      <a:r>
                        <a:rPr lang="en-US" sz="1600" dirty="0">
                          <a:effectLst/>
                        </a:rPr>
                        <a:t>On reaching menu page, need to upload csv with appropriate columns.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59690" algn="just">
                        <a:spcBef>
                          <a:spcPts val="30"/>
                        </a:spcBef>
                        <a:buNone/>
                      </a:pPr>
                      <a:r>
                        <a:rPr lang="en-US" sz="1600">
                          <a:effectLst/>
                        </a:rPr>
                        <a:t>User has to upload a csv file.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61595">
                        <a:spcBef>
                          <a:spcPts val="30"/>
                        </a:spcBef>
                        <a:buNone/>
                        <a:tabLst>
                          <a:tab pos="747395" algn="l"/>
                        </a:tabLst>
                      </a:pPr>
                      <a:r>
                        <a:rPr lang="en-US" sz="1600" spc="-10" dirty="0">
                          <a:effectLst/>
                        </a:rPr>
                        <a:t>Depending</a:t>
                      </a:r>
                      <a:r>
                        <a:rPr lang="en-US" sz="1600" spc="2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on the file available, need to upload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"/>
                        </a:spcBef>
                        <a:buNone/>
                      </a:pPr>
                      <a:r>
                        <a:rPr lang="en-US" sz="1600" spc="-25" dirty="0">
                          <a:effectLst/>
                        </a:rPr>
                        <a:t>It will accept the csv </a:t>
                      </a:r>
                      <a:r>
                        <a:rPr lang="en-US" sz="1600" spc="-25" dirty="0" err="1">
                          <a:effectLst/>
                        </a:rPr>
                        <a:t>file,if</a:t>
                      </a:r>
                      <a:r>
                        <a:rPr lang="en-US" sz="1600" spc="-25" dirty="0">
                          <a:effectLst/>
                        </a:rPr>
                        <a:t> give with the condition less than 5MB.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"/>
                        </a:spcBef>
                        <a:buNone/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IN" sz="1600">
                        <a:effectLst/>
                      </a:endParaRPr>
                    </a:p>
                    <a:p>
                      <a:pPr marL="217170">
                        <a:buNone/>
                      </a:pPr>
                      <a:r>
                        <a:rPr lang="en-US" sz="1600" spc="-20">
                          <a:effectLst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1260901"/>
                  </a:ext>
                </a:extLst>
              </a:tr>
              <a:tr h="971035"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25"/>
                        </a:spcBef>
                        <a:buNone/>
                      </a:pPr>
                      <a:r>
                        <a:rPr lang="en-US" sz="1600" spc="-50">
                          <a:effectLst/>
                        </a:rPr>
                        <a:t>3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24130">
                        <a:spcBef>
                          <a:spcPts val="30"/>
                        </a:spcBef>
                        <a:buNone/>
                        <a:tabLst>
                          <a:tab pos="340360" algn="l"/>
                          <a:tab pos="826135" algn="l"/>
                        </a:tabLst>
                      </a:pPr>
                      <a:r>
                        <a:rPr lang="en-US" sz="1600" spc="-30">
                          <a:effectLst/>
                        </a:rPr>
                        <a:t>In</a:t>
                      </a:r>
                      <a:r>
                        <a:rPr lang="en-US" sz="1600">
                          <a:effectLst/>
                        </a:rPr>
                        <a:t>	</a:t>
                      </a:r>
                      <a:r>
                        <a:rPr lang="en-US" sz="1600" spc="-20">
                          <a:effectLst/>
                        </a:rPr>
                        <a:t>menu</a:t>
                      </a:r>
                      <a:r>
                        <a:rPr lang="en-US" sz="1600">
                          <a:effectLst/>
                        </a:rPr>
                        <a:t>	</a:t>
                      </a:r>
                      <a:r>
                        <a:rPr lang="en-US" sz="1600" spc="-20">
                          <a:effectLst/>
                        </a:rPr>
                        <a:t>page </a:t>
                      </a:r>
                      <a:r>
                        <a:rPr lang="en-US" sz="1600">
                          <a:effectLst/>
                        </a:rPr>
                        <a:t>select Predict Risk.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spcBef>
                          <a:spcPts val="30"/>
                        </a:spcBef>
                        <a:buNone/>
                      </a:pPr>
                      <a:r>
                        <a:rPr lang="en-US" sz="1600" spc="-10">
                          <a:effectLst/>
                        </a:rPr>
                        <a:t>Click the Predict Risk button to view the risk customers.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210820" algn="just">
                        <a:spcBef>
                          <a:spcPts val="30"/>
                        </a:spcBef>
                        <a:buNone/>
                      </a:pPr>
                      <a:r>
                        <a:rPr lang="en-US" sz="1600" dirty="0">
                          <a:effectLst/>
                        </a:rPr>
                        <a:t>The</a:t>
                      </a:r>
                      <a:r>
                        <a:rPr lang="en-US" sz="1600" spc="-75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risk customers will be visible on interface.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860">
                        <a:spcBef>
                          <a:spcPts val="30"/>
                        </a:spcBef>
                        <a:buNone/>
                      </a:pPr>
                      <a:r>
                        <a:rPr lang="en-US" sz="1600" dirty="0">
                          <a:effectLst/>
                        </a:rPr>
                        <a:t>Risk customers will be predicted successfully.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7170">
                        <a:spcBef>
                          <a:spcPts val="30"/>
                        </a:spcBef>
                        <a:buNone/>
                      </a:pPr>
                      <a:r>
                        <a:rPr lang="en-US" sz="1600" spc="-20" dirty="0">
                          <a:effectLst/>
                        </a:rPr>
                        <a:t>PASS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08003209"/>
                  </a:ext>
                </a:extLst>
              </a:tr>
              <a:tr h="971035"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30"/>
                        </a:spcBef>
                        <a:buNone/>
                      </a:pPr>
                      <a:r>
                        <a:rPr lang="en-US" sz="1600" spc="-50">
                          <a:effectLst/>
                        </a:rPr>
                        <a:t>4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24130">
                        <a:spcBef>
                          <a:spcPts val="30"/>
                        </a:spcBef>
                        <a:buNone/>
                        <a:tabLst>
                          <a:tab pos="340360" algn="l"/>
                          <a:tab pos="826135" algn="l"/>
                        </a:tabLst>
                      </a:pPr>
                      <a:r>
                        <a:rPr lang="en-US" sz="1600" spc="-30">
                          <a:effectLst/>
                        </a:rPr>
                        <a:t>In</a:t>
                      </a:r>
                      <a:r>
                        <a:rPr lang="en-US" sz="1600">
                          <a:effectLst/>
                        </a:rPr>
                        <a:t>	</a:t>
                      </a:r>
                      <a:r>
                        <a:rPr lang="en-US" sz="1600" spc="-20">
                          <a:effectLst/>
                        </a:rPr>
                        <a:t>menu</a:t>
                      </a:r>
                      <a:r>
                        <a:rPr lang="en-US" sz="1600">
                          <a:effectLst/>
                        </a:rPr>
                        <a:t>	</a:t>
                      </a:r>
                      <a:r>
                        <a:rPr lang="en-US" sz="1600" spc="-20">
                          <a:effectLst/>
                        </a:rPr>
                        <a:t>page </a:t>
                      </a:r>
                      <a:r>
                        <a:rPr lang="en-US" sz="1600">
                          <a:effectLst/>
                        </a:rPr>
                        <a:t>select Download Risk Customers to download file.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spcBef>
                          <a:spcPts val="30"/>
                        </a:spcBef>
                        <a:buNone/>
                      </a:pPr>
                      <a:r>
                        <a:rPr lang="en-US" sz="1600" spc="-10">
                          <a:effectLst/>
                        </a:rPr>
                        <a:t>Click the download button to download the list.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buNone/>
                      </a:pPr>
                      <a:r>
                        <a:rPr lang="en-US" sz="1600" spc="-20">
                          <a:effectLst/>
                        </a:rPr>
                        <a:t>Risk customers list will be download.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buNone/>
                      </a:pPr>
                      <a:r>
                        <a:rPr lang="en-US" sz="1600" dirty="0">
                          <a:effectLst/>
                        </a:rPr>
                        <a:t>Risk customers list will be downloaded successfully.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7170">
                        <a:spcBef>
                          <a:spcPts val="30"/>
                        </a:spcBef>
                        <a:buNone/>
                      </a:pPr>
                      <a:r>
                        <a:rPr lang="en-US" sz="1600" spc="-20" dirty="0">
                          <a:effectLst/>
                        </a:rPr>
                        <a:t>PASS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17670094"/>
                  </a:ext>
                </a:extLst>
              </a:tr>
              <a:tr h="728276"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30"/>
                        </a:spcBef>
                        <a:buNone/>
                      </a:pPr>
                      <a:r>
                        <a:rPr lang="en-US" sz="1600" spc="-50" dirty="0">
                          <a:effectLst/>
                        </a:rPr>
                        <a:t>5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24765">
                        <a:spcBef>
                          <a:spcPts val="30"/>
                        </a:spcBef>
                        <a:buNone/>
                        <a:tabLst>
                          <a:tab pos="320675" algn="l"/>
                          <a:tab pos="788670" algn="l"/>
                        </a:tabLst>
                      </a:pPr>
                      <a:r>
                        <a:rPr lang="en-US" sz="1600" spc="-30">
                          <a:effectLst/>
                        </a:rPr>
                        <a:t>In</a:t>
                      </a:r>
                      <a:r>
                        <a:rPr lang="en-US" sz="1600">
                          <a:effectLst/>
                        </a:rPr>
                        <a:t>	</a:t>
                      </a:r>
                      <a:r>
                        <a:rPr lang="en-US" sz="1600" spc="-20">
                          <a:effectLst/>
                        </a:rPr>
                        <a:t>menu</a:t>
                      </a:r>
                      <a:r>
                        <a:rPr lang="en-US" sz="1600">
                          <a:effectLst/>
                        </a:rPr>
                        <a:t>	</a:t>
                      </a:r>
                      <a:r>
                        <a:rPr lang="en-US" sz="1600" spc="-20">
                          <a:effectLst/>
                        </a:rPr>
                        <a:t>page, </a:t>
                      </a:r>
                      <a:r>
                        <a:rPr lang="en-US" sz="1600">
                          <a:effectLst/>
                        </a:rPr>
                        <a:t>select logout</a:t>
                      </a:r>
                      <a:endParaRPr lang="en-IN" sz="1600">
                        <a:effectLst/>
                      </a:endParaRPr>
                    </a:p>
                    <a:p>
                      <a:pPr marL="66675">
                        <a:buNone/>
                      </a:pPr>
                      <a:r>
                        <a:rPr lang="en-US" sz="1600" spc="-10">
                          <a:effectLst/>
                        </a:rPr>
                        <a:t>option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spcBef>
                          <a:spcPts val="30"/>
                        </a:spcBef>
                        <a:buNone/>
                      </a:pPr>
                      <a:r>
                        <a:rPr lang="en-US" sz="1600" dirty="0">
                          <a:effectLst/>
                        </a:rPr>
                        <a:t>Say</a:t>
                      </a:r>
                      <a:r>
                        <a:rPr lang="en-US" sz="1600" spc="-20" dirty="0">
                          <a:effectLst/>
                        </a:rPr>
                        <a:t> </a:t>
                      </a:r>
                      <a:r>
                        <a:rPr lang="en-US" sz="1600" spc="-10" dirty="0">
                          <a:effectLst/>
                        </a:rPr>
                        <a:t>logout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Bef>
                          <a:spcPts val="30"/>
                        </a:spcBef>
                        <a:buNone/>
                      </a:pPr>
                      <a:r>
                        <a:rPr lang="en-US" sz="1600" spc="-25" dirty="0">
                          <a:effectLst/>
                        </a:rPr>
                        <a:t>The</a:t>
                      </a:r>
                      <a:endParaRPr lang="en-IN" sz="1600" dirty="0">
                        <a:effectLst/>
                      </a:endParaRPr>
                    </a:p>
                    <a:p>
                      <a:pPr marL="67945" marR="153670">
                        <a:buNone/>
                      </a:pPr>
                      <a:r>
                        <a:rPr lang="en-US" sz="1600" spc="-10" dirty="0">
                          <a:effectLst/>
                        </a:rPr>
                        <a:t>application should logout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22860">
                        <a:spcBef>
                          <a:spcPts val="30"/>
                        </a:spcBef>
                        <a:buNone/>
                      </a:pPr>
                      <a:r>
                        <a:rPr lang="en-US" sz="1600" dirty="0">
                          <a:effectLst/>
                        </a:rPr>
                        <a:t>Logged out </a:t>
                      </a:r>
                      <a:r>
                        <a:rPr lang="en-US" sz="1600" spc="-10" dirty="0">
                          <a:effectLst/>
                        </a:rPr>
                        <a:t>successfully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7170">
                        <a:spcBef>
                          <a:spcPts val="30"/>
                        </a:spcBef>
                        <a:buNone/>
                      </a:pPr>
                      <a:r>
                        <a:rPr lang="en-US" sz="1600" spc="-20" dirty="0">
                          <a:effectLst/>
                        </a:rPr>
                        <a:t>PASS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6205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994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3B21-E9EB-5077-91D4-553E51DC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7859216" cy="112801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CEBE54-FC20-ACBC-1EAB-94CBA564F5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3608" y="1415987"/>
            <a:ext cx="756084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Borderline-SMOTE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class imbalance by creating synthetic samples near critical decision boundaries.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GBM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builds a strong predictive model by correcting errors from previous trees.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High-risk customers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flagged for targeted retention, reducing churn and increasing bank profitability.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2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FD3F-0671-30B2-63C7-9A96806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034125-0A33-351B-DF00-456B4B3EE9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87624" y="1444649"/>
            <a:ext cx="749917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techniques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like deep learning and real-time data processing can improve churn prediction accuracy and responsiveness.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data integration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(e.g., economic trends, social media sentiment) offers a broader view of churn drivers.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 tools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like SHAP enhance model transparency, building trust and aiding strategic decisions.</a:t>
            </a:r>
          </a:p>
        </p:txBody>
      </p:sp>
    </p:spTree>
    <p:extLst>
      <p:ext uri="{BB962C8B-B14F-4D97-AF65-F5344CB8AC3E}">
        <p14:creationId xmlns:p14="http://schemas.microsoft.com/office/powerpoint/2010/main" val="2648385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8683-F79C-CA2F-5473-3BB5529D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86C1-6CC4-6F56-0CCB-03497225F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Rahman,V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,”Machine Learning Based Customer Churn Prediction in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Banking”,Fourth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Conference on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Electronics,Communication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Aerospace Technology (ICECA-2020)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/>
              <a:t>T.Akshitha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P.Akshaya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Almomani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000"/>
              <a:t>Bank Customer Churn Prediction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(IJRAR-2025)” 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 Huang, Q. Zhao, S. Li, “Advanced Churn Prediction Model Using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Feature Selection Techniques”, IEEE International Conference on Artificial Intelligence and Machine Learning (AIML), September 2021.</a:t>
            </a:r>
          </a:p>
        </p:txBody>
      </p:sp>
    </p:spTree>
    <p:extLst>
      <p:ext uri="{BB962C8B-B14F-4D97-AF65-F5344CB8AC3E}">
        <p14:creationId xmlns:p14="http://schemas.microsoft.com/office/powerpoint/2010/main" val="1171689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262B-B764-7F31-CF4A-D0641316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30D5F-6D89-58D7-8947-DC0C21B98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F286F8-6584-AB22-1AC9-943E5E2DFA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219"/>
            <a:ext cx="9144000" cy="714821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17F42-C91F-0ECC-5660-DFAE83EA8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-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A62E9-9A82-63F8-FE76-E6CADB6C01C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1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36712"/>
            <a:ext cx="8120743" cy="4752528"/>
          </a:xfrm>
        </p:spPr>
        <p:txBody>
          <a:bodyPr/>
          <a:lstStyle/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customer churn in the banking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secto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banks retain valuable clients and improve customer satisfaction.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E87DE-A434-E91A-EC89-8353D59BA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98" y="3578948"/>
            <a:ext cx="7341795" cy="30044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2BD3-458B-7B8C-BB1B-D295B84D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435280" cy="90872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C2BAA8-DF4A-5318-A3AC-0D2B979EE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998727"/>
              </p:ext>
            </p:extLst>
          </p:nvPr>
        </p:nvGraphicFramePr>
        <p:xfrm>
          <a:off x="35496" y="1052736"/>
          <a:ext cx="9108504" cy="5805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304">
                  <a:extLst>
                    <a:ext uri="{9D8B030D-6E8A-4147-A177-3AD203B41FA5}">
                      <a16:colId xmlns:a16="http://schemas.microsoft.com/office/drawing/2014/main" val="135942954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3374887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1605283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931237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715017244"/>
                    </a:ext>
                  </a:extLst>
                </a:gridCol>
              </a:tblGrid>
              <a:tr h="326743"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Author(s)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546797"/>
                  </a:ext>
                </a:extLst>
              </a:tr>
              <a:tr h="1047364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 Rajalakshmi, N. Ramasubramanian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Predicting bank customer churn using 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understand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to small dataset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160633"/>
                  </a:ext>
                </a:extLst>
              </a:tr>
              <a:tr h="1289063">
                <a:tc>
                  <a:txBody>
                    <a:bodyPr/>
                    <a:lstStyle/>
                    <a:p>
                      <a:r>
                        <a:rPr lang="sv-SE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Shubham Sharma, Sandeep Kumar Verma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SVM for customer churn prediction in banks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accuracy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suitable for large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354462"/>
                  </a:ext>
                </a:extLst>
              </a:tr>
              <a:tr h="1047364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 Ranjani, V. Manogaran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models for bank customer churn using ensemble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performance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Overfitting in some cases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200804"/>
                  </a:ext>
                </a:extLst>
              </a:tr>
              <a:tr h="1047364">
                <a:tc>
                  <a:txBody>
                    <a:bodyPr/>
                    <a:lstStyle/>
                    <a:p>
                      <a:r>
                        <a:rPr lang="fi-FI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Shilpa Mishra, S. S. Bhatia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Random Forest for predicting churn in banks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Robust model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data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090555"/>
                  </a:ext>
                </a:extLst>
              </a:tr>
              <a:tr h="1047364">
                <a:tc>
                  <a:txBody>
                    <a:bodyPr/>
                    <a:lstStyle/>
                    <a:p>
                      <a:r>
                        <a:rPr lang="fi-FI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Priyanka Kumari, R. K. Gupta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network approach for churn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Accurate with large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Computationally expensive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2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5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/>
              <a:t>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current system, the Random Forest Classifier is employed as the primary method for predicting customer churn. The Random Forest algorithm</a:t>
            </a: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builds multiple decision trees and merges their results to </a:t>
            </a: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 predictive performance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8B4C0-95D1-81EC-B562-47D57DBF8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55" y="3114449"/>
            <a:ext cx="5727061" cy="3011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issues.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with imbalanced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Complexity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predicts bank customer churn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Machines (GBM)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Borderline-SMOTE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handle class imbalance. Key features include enhanced accuracy through synthetic sample generation for churned customers, improved prediction reliability via ensemble learning, and better generalization to unseen data. </a:t>
            </a:r>
          </a:p>
          <a:p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2E268-2524-21F8-FBE5-A751F8699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4" y="3728368"/>
            <a:ext cx="3857594" cy="2220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56F141-1E1C-0361-8913-2634E26A2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33" y="3423671"/>
            <a:ext cx="4000501" cy="25486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E0ED-9CC0-E748-D05A-FCE18800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B8DDF-BCA7-0EA0-641A-BE66BD0B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predictive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Class imbalance.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handles large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overfitting</a:t>
            </a:r>
            <a:r>
              <a:rPr lang="en-A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14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EFD7-C230-BEDC-EBEF-36168851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proposed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D14DB-54A0-E70E-51AF-4E049A573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5022"/>
            <a:ext cx="8686800" cy="5440362"/>
          </a:xfrm>
        </p:spPr>
      </p:pic>
    </p:spTree>
    <p:extLst>
      <p:ext uri="{BB962C8B-B14F-4D97-AF65-F5344CB8AC3E}">
        <p14:creationId xmlns:p14="http://schemas.microsoft.com/office/powerpoint/2010/main" val="2470101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2528</TotalTime>
  <Words>1025</Words>
  <Application>Microsoft Office PowerPoint</Application>
  <PresentationFormat>On-screen Show (4:3)</PresentationFormat>
  <Paragraphs>208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Times New Roman</vt:lpstr>
      <vt:lpstr>Wingdings</vt:lpstr>
      <vt:lpstr>Office Theme</vt:lpstr>
      <vt:lpstr>BANK CUSTOMER CHURN PREDICTION USING MACHINE LEARINING </vt:lpstr>
      <vt:lpstr>CONTENTS</vt:lpstr>
      <vt:lpstr>PROBLEM STATEMENT</vt:lpstr>
      <vt:lpstr>LITERATURE SURVEY</vt:lpstr>
      <vt:lpstr>EXISTING SYSTEM</vt:lpstr>
      <vt:lpstr>DISADVANTAGES</vt:lpstr>
      <vt:lpstr>PROPOSED SYSTEM</vt:lpstr>
      <vt:lpstr>ADVANTAGES </vt:lpstr>
      <vt:lpstr>Block diagram of proposed system</vt:lpstr>
      <vt:lpstr>SOFTWARE AND HARDWARE REQUIREMENTS</vt:lpstr>
      <vt:lpstr>MODULES</vt:lpstr>
      <vt:lpstr>MODULES  </vt:lpstr>
      <vt:lpstr>SYSTEM ARCHITECTURE </vt:lpstr>
      <vt:lpstr>USE CASE DIAGRAM </vt:lpstr>
      <vt:lpstr>ACTIVITY DIAGRAM </vt:lpstr>
      <vt:lpstr>CLASS DIAGRAM </vt:lpstr>
      <vt:lpstr>SEQUENCE DIAGRAM </vt:lpstr>
      <vt:lpstr>STATE CHART DIAGRAM </vt:lpstr>
      <vt:lpstr>IMPORTING LIBRARIES</vt:lpstr>
      <vt:lpstr>Output-</vt:lpstr>
      <vt:lpstr>PowerPoint Presentation</vt:lpstr>
      <vt:lpstr>PowerPoint Presentation</vt:lpstr>
      <vt:lpstr>TESTCASES</vt:lpstr>
      <vt:lpstr>CONCLUSION</vt:lpstr>
      <vt:lpstr>Future Enhancement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Admin</dc:creator>
  <cp:lastModifiedBy>Cherapelli Arunchand</cp:lastModifiedBy>
  <cp:revision>58</cp:revision>
  <dcterms:created xsi:type="dcterms:W3CDTF">2025-02-06T01:26:40Z</dcterms:created>
  <dcterms:modified xsi:type="dcterms:W3CDTF">2025-06-05T16:51:36Z</dcterms:modified>
</cp:coreProperties>
</file>